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.xml" ContentType="application/vnd.openxmlformats-officedocument.presentationml.slide+xml"/>
  <Override PartName="/ppt/slides/slide19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20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9.xml" ContentType="application/vnd.openxmlformats-officedocument.presentationml.slide+xml"/>
  <Override PartName="/ppt/slides/slide25.xml" ContentType="application/vnd.openxmlformats-officedocument.presentationml.slide+xml"/>
  <Override PartName="/ppt/slides/slide22.xml" ContentType="application/vnd.openxmlformats-officedocument.presentationml.slide+xml"/>
  <Override PartName="/ppt/slides/slide26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24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3.xml" ContentType="application/vnd.openxmlformats-officedocument.presentationml.slideLayout+xml"/>
  <Override PartName="/ppt/notesSlides/notesSlide18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tags/tag4.xml" ContentType="application/vnd.openxmlformats-officedocument.presentationml.tags+xml"/>
  <Override PartName="/ppt/tags/tag3.xml" ContentType="application/vnd.openxmlformats-officedocument.presentationml.tag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2" r:id="rId1"/>
  </p:sldMasterIdLst>
  <p:notesMasterIdLst>
    <p:notesMasterId r:id="rId32"/>
  </p:notesMasterIdLst>
  <p:handoutMasterIdLst>
    <p:handoutMasterId r:id="rId33"/>
  </p:handoutMasterIdLst>
  <p:sldIdLst>
    <p:sldId id="395" r:id="rId2"/>
    <p:sldId id="397" r:id="rId3"/>
    <p:sldId id="852" r:id="rId4"/>
    <p:sldId id="398" r:id="rId5"/>
    <p:sldId id="835" r:id="rId6"/>
    <p:sldId id="400" r:id="rId7"/>
    <p:sldId id="856" r:id="rId8"/>
    <p:sldId id="401" r:id="rId9"/>
    <p:sldId id="854" r:id="rId10"/>
    <p:sldId id="836" r:id="rId11"/>
    <p:sldId id="857" r:id="rId12"/>
    <p:sldId id="402" r:id="rId13"/>
    <p:sldId id="837" r:id="rId14"/>
    <p:sldId id="842" r:id="rId15"/>
    <p:sldId id="843" r:id="rId16"/>
    <p:sldId id="421" r:id="rId17"/>
    <p:sldId id="426" r:id="rId18"/>
    <p:sldId id="847" r:id="rId19"/>
    <p:sldId id="844" r:id="rId20"/>
    <p:sldId id="853" r:id="rId21"/>
    <p:sldId id="434" r:id="rId22"/>
    <p:sldId id="435" r:id="rId23"/>
    <p:sldId id="848" r:id="rId24"/>
    <p:sldId id="845" r:id="rId25"/>
    <p:sldId id="846" r:id="rId26"/>
    <p:sldId id="433" r:id="rId27"/>
    <p:sldId id="436" r:id="rId28"/>
    <p:sldId id="851" r:id="rId29"/>
    <p:sldId id="438" r:id="rId30"/>
    <p:sldId id="858" r:id="rId31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6600FF"/>
    <a:srgbClr val="C0C0C0"/>
    <a:srgbClr val="E0584E"/>
    <a:srgbClr val="EDF1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46" autoAdjust="0"/>
    <p:restoredTop sz="78655" autoAdjust="0"/>
  </p:normalViewPr>
  <p:slideViewPr>
    <p:cSldViewPr>
      <p:cViewPr varScale="1">
        <p:scale>
          <a:sx n="72" d="100"/>
          <a:sy n="72" d="100"/>
        </p:scale>
        <p:origin x="1782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8"/>
    </p:cViewPr>
  </p:sorterViewPr>
  <p:notesViewPr>
    <p:cSldViewPr>
      <p:cViewPr varScale="1">
        <p:scale>
          <a:sx n="61" d="100"/>
          <a:sy n="61" d="100"/>
        </p:scale>
        <p:origin x="-2436" y="-8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6" tIns="46588" rIns="93176" bIns="46588" numCol="1" anchor="t" anchorCtr="0" compatLnSpc="1">
            <a:prstTxWarp prst="textNoShape">
              <a:avLst/>
            </a:prstTxWarp>
          </a:bodyPr>
          <a:lstStyle>
            <a:lvl1pPr defTabSz="930275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6" tIns="46588" rIns="93176" bIns="46588" numCol="1" anchor="t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04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6" tIns="46588" rIns="93176" bIns="46588" numCol="1" anchor="b" anchorCtr="0" compatLnSpc="1">
            <a:prstTxWarp prst="textNoShape">
              <a:avLst/>
            </a:prstTxWarp>
          </a:bodyPr>
          <a:lstStyle>
            <a:lvl1pPr defTabSz="930275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04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6" tIns="46588" rIns="93176" bIns="46588" numCol="1" anchor="b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9FAAB2E-9BA8-4D70-B1EB-8912BAB793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93262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76" tIns="45687" rIns="91376" bIns="45687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76" tIns="45687" rIns="91376" bIns="45687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8500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37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088" y="4414838"/>
            <a:ext cx="5610225" cy="418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76" tIns="45687" rIns="91376" bIns="456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737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76" tIns="45687" rIns="91376" bIns="45687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37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76" tIns="45687" rIns="91376" bIns="45687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1219AAC-A7DF-41AE-B3AF-66C2E1441B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4222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23FEC0D-74FA-40CF-895E-FF9B0B3B7016}" type="slidenum">
              <a:rPr lang="en-US" altLang="en-US">
                <a:latin typeface="Arial" panose="020B0604020202020204" pitchFamily="34" charset="0"/>
              </a:rPr>
              <a:pPr/>
              <a:t>1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8716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284BC6E-3237-4339-BBE6-2717514541C4}" type="slidenum">
              <a:rPr lang="en-US" altLang="en-US">
                <a:latin typeface="Arial" panose="020B0604020202020204" pitchFamily="34" charset="0"/>
              </a:rPr>
              <a:pPr/>
              <a:t>12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Assessment of Major malformations to be discussed later.</a:t>
            </a:r>
          </a:p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Growth parameters over first year…try to use the same equipment</a:t>
            </a:r>
          </a:p>
        </p:txBody>
      </p:sp>
    </p:spTree>
    <p:extLst>
      <p:ext uri="{BB962C8B-B14F-4D97-AF65-F5344CB8AC3E}">
        <p14:creationId xmlns:p14="http://schemas.microsoft.com/office/powerpoint/2010/main" val="12446937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Can watch videos together during the training or at the end of the day, if there is extra time.</a:t>
            </a: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5C670AD-0AB5-4477-B345-71F9EBFD23AE}" type="slidenum">
              <a:rPr lang="en-US" altLang="en-US">
                <a:latin typeface="Arial" panose="020B0604020202020204" pitchFamily="34" charset="0"/>
              </a:rPr>
              <a:pPr/>
              <a:t>13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9829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1</a:t>
            </a:r>
            <a:r>
              <a:rPr lang="en-US" altLang="en-US" baseline="30000" smtClean="0">
                <a:latin typeface="Arial" panose="020B0604020202020204" pitchFamily="34" charset="0"/>
              </a:rPr>
              <a:t>st</a:t>
            </a:r>
            <a:r>
              <a:rPr lang="en-US" altLang="en-US" smtClean="0">
                <a:latin typeface="Arial" panose="020B0604020202020204" pitchFamily="34" charset="0"/>
              </a:rPr>
              <a:t> line: normal growth.  Infant’s growth trajectory follows 50</a:t>
            </a:r>
            <a:r>
              <a:rPr lang="en-US" altLang="en-US" baseline="30000" smtClean="0">
                <a:latin typeface="Arial" panose="020B0604020202020204" pitchFamily="34" charset="0"/>
              </a:rPr>
              <a:t>th</a:t>
            </a:r>
            <a:r>
              <a:rPr lang="en-US" altLang="en-US" smtClean="0">
                <a:latin typeface="Arial" panose="020B0604020202020204" pitchFamily="34" charset="0"/>
              </a:rPr>
              <a:t> percentile line.</a:t>
            </a:r>
          </a:p>
          <a:p>
            <a:r>
              <a:rPr lang="en-US" altLang="en-US" smtClean="0">
                <a:latin typeface="Arial" panose="020B0604020202020204" pitchFamily="34" charset="0"/>
              </a:rPr>
              <a:t>2</a:t>
            </a:r>
            <a:r>
              <a:rPr lang="en-US" altLang="en-US" baseline="30000" smtClean="0">
                <a:latin typeface="Arial" panose="020B0604020202020204" pitchFamily="34" charset="0"/>
              </a:rPr>
              <a:t>nd</a:t>
            </a:r>
            <a:r>
              <a:rPr lang="en-US" altLang="en-US" smtClean="0">
                <a:latin typeface="Arial" panose="020B0604020202020204" pitchFamily="34" charset="0"/>
              </a:rPr>
              <a:t> line (first half): Concerning growth.  Infant born at 50</a:t>
            </a:r>
            <a:r>
              <a:rPr lang="en-US" altLang="en-US" baseline="30000" smtClean="0">
                <a:latin typeface="Arial" panose="020B0604020202020204" pitchFamily="34" charset="0"/>
              </a:rPr>
              <a:t>th</a:t>
            </a:r>
            <a:r>
              <a:rPr lang="en-US" altLang="en-US" smtClean="0">
                <a:latin typeface="Arial" panose="020B0604020202020204" pitchFamily="34" charset="0"/>
              </a:rPr>
              <a:t> percentile weight, but by 4 months of age, has crossed several percentile lines.  Need to intervene.  Ideal intervention would have been at M1, as infant was already showing signs of poor growth.</a:t>
            </a:r>
          </a:p>
          <a:p>
            <a:r>
              <a:rPr lang="en-US" altLang="en-US" smtClean="0">
                <a:latin typeface="Arial" panose="020B0604020202020204" pitchFamily="34" charset="0"/>
              </a:rPr>
              <a:t>2</a:t>
            </a:r>
            <a:r>
              <a:rPr lang="en-US" altLang="en-US" baseline="30000" smtClean="0">
                <a:latin typeface="Arial" panose="020B0604020202020204" pitchFamily="34" charset="0"/>
              </a:rPr>
              <a:t>nd</a:t>
            </a:r>
            <a:r>
              <a:rPr lang="en-US" altLang="en-US" smtClean="0">
                <a:latin typeface="Arial" panose="020B0604020202020204" pitchFamily="34" charset="0"/>
              </a:rPr>
              <a:t> line (second half): Shows infant’s growth after intervention.  Note infant does not “make up” growth back to 50</a:t>
            </a:r>
            <a:r>
              <a:rPr lang="en-US" altLang="en-US" baseline="30000" smtClean="0">
                <a:latin typeface="Arial" panose="020B0604020202020204" pitchFamily="34" charset="0"/>
              </a:rPr>
              <a:t>th</a:t>
            </a:r>
            <a:r>
              <a:rPr lang="en-US" altLang="en-US" smtClean="0">
                <a:latin typeface="Arial" panose="020B0604020202020204" pitchFamily="34" charset="0"/>
              </a:rPr>
              <a:t> percentile line, but begins following a different growth curve, still along healthy trajectory.</a:t>
            </a: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C0EA18E-CA5C-4FFD-8FA8-152A7C0920F1}" type="slidenum">
              <a:rPr lang="en-US" altLang="en-US">
                <a:latin typeface="Arial" panose="020B0604020202020204" pitchFamily="34" charset="0"/>
              </a:rPr>
              <a:pPr/>
              <a:t>15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4322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00775BF-5FFB-483D-86A5-938572CBF6AB}" type="slidenum">
              <a:rPr lang="en-US" altLang="en-US">
                <a:latin typeface="Arial" panose="020B0604020202020204" pitchFamily="34" charset="0"/>
              </a:rPr>
              <a:pPr/>
              <a:t>16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3733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4D00AE6-CFE9-49F7-BD00-F9EDAC01A232}" type="slidenum">
              <a:rPr lang="en-US" altLang="en-US">
                <a:latin typeface="Arial" panose="020B0604020202020204" pitchFamily="34" charset="0"/>
              </a:rPr>
              <a:pPr/>
              <a:t>17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These procedures are almost identical to the newborn/initial visit procedures, just updating information at these visits.</a:t>
            </a:r>
          </a:p>
        </p:txBody>
      </p:sp>
    </p:spTree>
    <p:extLst>
      <p:ext uri="{BB962C8B-B14F-4D97-AF65-F5344CB8AC3E}">
        <p14:creationId xmlns:p14="http://schemas.microsoft.com/office/powerpoint/2010/main" val="29887836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F11C83B-86D2-4AE0-840C-31D8288CBB35}" type="slidenum">
              <a:rPr lang="en-US" altLang="en-US">
                <a:latin typeface="Arial" panose="020B0604020202020204" pitchFamily="34" charset="0"/>
              </a:rPr>
              <a:pPr/>
              <a:t>18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389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2E36D78-AFED-4D14-ACCB-DDF10B4688A7}" type="slidenum">
              <a:rPr lang="en-US" altLang="en-US">
                <a:latin typeface="Arial" panose="020B0604020202020204" pitchFamily="34" charset="0"/>
              </a:rPr>
              <a:pPr/>
              <a:t>19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1878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SCHARP will review again/in more detail during data management training.</a:t>
            </a: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A891139-EF0E-4F4D-BA3B-8D107DE247CF}" type="slidenum">
              <a:rPr lang="en-US" altLang="en-US">
                <a:latin typeface="Arial" panose="020B0604020202020204" pitchFamily="34" charset="0"/>
              </a:rPr>
              <a:pPr/>
              <a:t>20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813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8DBB468-6CFB-48B4-8051-78DE6B42BD30}" type="slidenum">
              <a:rPr lang="en-US" altLang="en-US">
                <a:latin typeface="Arial" panose="020B0604020202020204" pitchFamily="34" charset="0"/>
              </a:rPr>
              <a:pPr/>
              <a:t>21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Prompt the audience to think of potential reasons for infant interim visits.</a:t>
            </a:r>
          </a:p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Note that there may be other valid reasons that the sites think of that are not listed here.</a:t>
            </a:r>
          </a:p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Photographic documentation of suspected or confirmed abnormal findings—this would be a split visit?  Confirm w/ Corey</a:t>
            </a:r>
          </a:p>
        </p:txBody>
      </p:sp>
    </p:spTree>
    <p:extLst>
      <p:ext uri="{BB962C8B-B14F-4D97-AF65-F5344CB8AC3E}">
        <p14:creationId xmlns:p14="http://schemas.microsoft.com/office/powerpoint/2010/main" val="37211255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BCF7485-1CD2-41C9-AE69-2154B685CB73}" type="slidenum">
              <a:rPr lang="en-US" altLang="en-US">
                <a:latin typeface="Arial" panose="020B0604020202020204" pitchFamily="34" charset="0"/>
              </a:rPr>
              <a:pPr/>
              <a:t>22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Same as a M1,6,12 visit, but clinical procedures only if indicated</a:t>
            </a:r>
          </a:p>
        </p:txBody>
      </p:sp>
    </p:spTree>
    <p:extLst>
      <p:ext uri="{BB962C8B-B14F-4D97-AF65-F5344CB8AC3E}">
        <p14:creationId xmlns:p14="http://schemas.microsoft.com/office/powerpoint/2010/main" val="2482259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CFFBA1A-E6BE-460A-9051-D11ED1F33805}" type="slidenum">
              <a:rPr lang="en-US" altLang="en-US">
                <a:latin typeface="Arial" panose="020B0604020202020204" pitchFamily="34" charset="0"/>
              </a:rPr>
              <a:pPr/>
              <a:t>2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Mother MUST be enrolled for infant to be enrolled.</a:t>
            </a:r>
          </a:p>
        </p:txBody>
      </p:sp>
    </p:spTree>
    <p:extLst>
      <p:ext uri="{BB962C8B-B14F-4D97-AF65-F5344CB8AC3E}">
        <p14:creationId xmlns:p14="http://schemas.microsoft.com/office/powerpoint/2010/main" val="4643239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B1E578C-2CE4-49DA-AEA9-3851928EDBA3}" type="slidenum">
              <a:rPr lang="en-US" altLang="en-US">
                <a:latin typeface="Arial" panose="020B0604020202020204" pitchFamily="34" charset="0"/>
              </a:rPr>
              <a:pPr/>
              <a:t>24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altLang="en-US" smtClean="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6630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E7BD0F7-F3BD-4E29-85D5-6B38FC0E3ED3}" type="slidenum">
              <a:rPr lang="en-US" altLang="en-US">
                <a:latin typeface="Arial" panose="020B0604020202020204" pitchFamily="34" charset="0"/>
              </a:rPr>
              <a:pPr/>
              <a:t>25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en-US" altLang="en-US" dirty="0" smtClean="0">
                <a:latin typeface="Arial" panose="020B0604020202020204" pitchFamily="34" charset="0"/>
              </a:rPr>
              <a:t>What might you take into consideration regarding the scheduling the M1 infant visit?</a:t>
            </a:r>
          </a:p>
          <a:p>
            <a:pPr lvl="1" eaLnBrk="1" hangingPunct="1">
              <a:lnSpc>
                <a:spcPct val="90000"/>
              </a:lnSpc>
              <a:buFontTx/>
              <a:buChar char="-"/>
            </a:pPr>
            <a:r>
              <a:rPr lang="en-US" altLang="en-US" dirty="0" smtClean="0">
                <a:latin typeface="Arial" panose="020B0604020202020204" pitchFamily="34" charset="0"/>
              </a:rPr>
              <a:t>Availability of MTN-016 staff; type of visit procedures to be done at M1</a:t>
            </a:r>
          </a:p>
          <a:p>
            <a:pPr lvl="1" eaLnBrk="1" hangingPunct="1">
              <a:lnSpc>
                <a:spcPct val="90000"/>
              </a:lnSpc>
              <a:buFontTx/>
              <a:buChar char="-"/>
            </a:pPr>
            <a:r>
              <a:rPr lang="en-US" altLang="en-US" dirty="0" smtClean="0">
                <a:latin typeface="Arial" panose="020B0604020202020204" pitchFamily="34" charset="0"/>
              </a:rPr>
              <a:t>Should Mercy’s ASPIRE visit be rescheduled to earlier in the visit window or should the visits remain separate?</a:t>
            </a:r>
          </a:p>
          <a:p>
            <a:pPr eaLnBrk="1" hangingPunct="1">
              <a:lnSpc>
                <a:spcPct val="90000"/>
              </a:lnSpc>
            </a:pPr>
            <a:endParaRPr lang="en-US" altLang="en-US" dirty="0" smtClean="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6256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600F188-F83D-458A-9CEA-CC9EA893090F}" type="slidenum">
              <a:rPr lang="en-US" altLang="en-US">
                <a:latin typeface="Arial" panose="020B0604020202020204" pitchFamily="34" charset="0"/>
              </a:rPr>
              <a:pPr/>
              <a:t>26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1185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3553E52-74F2-4F9B-92A6-87D9ABEDC1F1}" type="slidenum">
              <a:rPr lang="en-US" altLang="en-US">
                <a:latin typeface="Arial" panose="020B0604020202020204" pitchFamily="34" charset="0"/>
              </a:rPr>
              <a:pPr/>
              <a:t>27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4558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A286BFE-42E8-4E8B-9016-8C7E7FEFEEEA}" type="slidenum">
              <a:rPr lang="en-US" altLang="en-US">
                <a:latin typeface="Arial" panose="020B0604020202020204" pitchFamily="34" charset="0"/>
              </a:rPr>
              <a:pPr/>
              <a:t>28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3670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6819797-A3DA-44C5-95E8-69161DFC3D42}" type="slidenum">
              <a:rPr lang="en-US" altLang="en-US">
                <a:latin typeface="Arial" panose="020B0604020202020204" pitchFamily="34" charset="0"/>
              </a:rPr>
              <a:pPr/>
              <a:t>29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lvl="1" eaLnBrk="1" hangingPunct="1">
              <a:lnSpc>
                <a:spcPct val="90000"/>
              </a:lnSpc>
            </a:pPr>
            <a:r>
              <a:rPr lang="en-US" altLang="en-US" smtClean="0">
                <a:latin typeface="Arial" panose="020B0604020202020204" pitchFamily="34" charset="0"/>
              </a:rPr>
              <a:t>Note that the Enrollment CRF also needs to be completed and a Missed Visit CRF should be filled out since the newborn/initial visit was missed. </a:t>
            </a:r>
          </a:p>
          <a:p>
            <a:pPr eaLnBrk="1" hangingPunct="1"/>
            <a:endParaRPr lang="en-US" altLang="en-US" b="1" smtClean="0">
              <a:latin typeface="Arial" panose="020B0604020202020204" pitchFamily="34" charset="0"/>
            </a:endParaRPr>
          </a:p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100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095C7C8-2820-443C-AE57-F08280756D3B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pPr/>
              <a:t>3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b="1" smtClean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6387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7158153-3062-4339-A348-3C54EEA1B1C8}" type="slidenum">
              <a:rPr lang="en-US" altLang="en-US">
                <a:latin typeface="Arial" panose="020B0604020202020204" pitchFamily="34" charset="0"/>
              </a:rPr>
              <a:pPr/>
              <a:t>4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3931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May occur on ASPIRE visit days, is mother still in parent protocol follow-up.  Site to discuss pros/cons of same day visits.</a:t>
            </a:r>
          </a:p>
          <a:p>
            <a:endParaRPr lang="en-US" altLang="en-US" smtClean="0">
              <a:latin typeface="Arial" panose="020B0604020202020204" pitchFamily="34" charset="0"/>
            </a:endParaRPr>
          </a:p>
          <a:p>
            <a:r>
              <a:rPr lang="en-US" altLang="en-US" smtClean="0">
                <a:latin typeface="Arial" panose="020B0604020202020204" pitchFamily="34" charset="0"/>
              </a:rPr>
              <a:t>SCHARP will review visit windows in more detail during the data management training.</a:t>
            </a:r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DF3CCA1-B61C-4C27-91D1-78499D333521}" type="slidenum">
              <a:rPr lang="en-US" altLang="en-US">
                <a:latin typeface="Arial" panose="020B0604020202020204" pitchFamily="34" charset="0"/>
              </a:rPr>
              <a:pPr/>
              <a:t>5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6976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51071F0-D7C5-46BA-A948-ECB4FEA39015}" type="slidenum">
              <a:rPr lang="en-US" altLang="en-US">
                <a:latin typeface="Arial" panose="020B0604020202020204" pitchFamily="34" charset="0"/>
              </a:rPr>
              <a:pPr/>
              <a:t>6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3834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3141B40-27DB-43E8-9A4B-EFBBAB62F872}" type="slidenum">
              <a:rPr lang="en-US" altLang="en-US">
                <a:latin typeface="Arial" panose="020B0604020202020204" pitchFamily="34" charset="0"/>
              </a:rPr>
              <a:pPr/>
              <a:t>7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711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EDC0A2B-5A45-46F2-8211-B1D4DDD7CC9E}" type="slidenum">
              <a:rPr lang="en-US" altLang="en-US">
                <a:latin typeface="Arial" panose="020B0604020202020204" pitchFamily="34" charset="0"/>
              </a:rPr>
              <a:pPr/>
              <a:t>8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9435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SCHARP will review CRFs in more detail during data training</a:t>
            </a: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518E1BC-9A16-4C53-9FC6-63C2FB35F8B1}" type="slidenum">
              <a:rPr lang="en-US" altLang="en-US">
                <a:latin typeface="Arial" panose="020B0604020202020204" pitchFamily="34" charset="0"/>
              </a:rPr>
              <a:pPr/>
              <a:t>11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357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81000" y="990600"/>
            <a:ext cx="76200" cy="51054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lang="en-US" altLang="en-US" sz="2400" smtClean="0"/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381000" y="304800"/>
            <a:ext cx="8391525" cy="5791200"/>
            <a:chOff x="240" y="192"/>
            <a:chExt cx="5286" cy="3648"/>
          </a:xfrm>
        </p:grpSpPr>
        <p:sp>
          <p:nvSpPr>
            <p:cNvPr id="6" name="Rectangle 9"/>
            <p:cNvSpPr>
              <a:spLocks noChangeArrowheads="1"/>
            </p:cNvSpPr>
            <p:nvPr/>
          </p:nvSpPr>
          <p:spPr bwMode="auto">
            <a:xfrm flipV="1">
              <a:off x="5236" y="192"/>
              <a:ext cx="288" cy="28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2400" smtClean="0"/>
            </a:p>
          </p:txBody>
        </p:sp>
        <p:sp>
          <p:nvSpPr>
            <p:cNvPr id="7" name="Rectangle 10"/>
            <p:cNvSpPr>
              <a:spLocks noChangeArrowheads="1"/>
            </p:cNvSpPr>
            <p:nvPr/>
          </p:nvSpPr>
          <p:spPr bwMode="auto">
            <a:xfrm flipV="1">
              <a:off x="240" y="192"/>
              <a:ext cx="5004" cy="288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2400" smtClean="0"/>
            </a:p>
          </p:txBody>
        </p:sp>
        <p:sp>
          <p:nvSpPr>
            <p:cNvPr id="8" name="Rectangle 11"/>
            <p:cNvSpPr>
              <a:spLocks noChangeArrowheads="1"/>
            </p:cNvSpPr>
            <p:nvPr/>
          </p:nvSpPr>
          <p:spPr bwMode="auto">
            <a:xfrm flipV="1">
              <a:off x="240" y="480"/>
              <a:ext cx="5004" cy="14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2400" smtClean="0"/>
            </a:p>
          </p:txBody>
        </p:sp>
        <p:sp>
          <p:nvSpPr>
            <p:cNvPr id="9" name="Rectangle 12"/>
            <p:cNvSpPr>
              <a:spLocks noChangeArrowheads="1"/>
            </p:cNvSpPr>
            <p:nvPr/>
          </p:nvSpPr>
          <p:spPr bwMode="auto">
            <a:xfrm flipV="1">
              <a:off x="5242" y="480"/>
              <a:ext cx="282" cy="144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2400" smtClean="0"/>
            </a:p>
          </p:txBody>
        </p:sp>
        <p:sp>
          <p:nvSpPr>
            <p:cNvPr id="10" name="Line 13"/>
            <p:cNvSpPr>
              <a:spLocks noChangeShapeType="1"/>
            </p:cNvSpPr>
            <p:nvPr/>
          </p:nvSpPr>
          <p:spPr bwMode="auto">
            <a:xfrm flipH="1">
              <a:off x="480" y="2256"/>
              <a:ext cx="48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Rectangle 14"/>
            <p:cNvSpPr>
              <a:spLocks noChangeArrowheads="1"/>
            </p:cNvSpPr>
            <p:nvPr/>
          </p:nvSpPr>
          <p:spPr bwMode="auto">
            <a:xfrm>
              <a:off x="240" y="192"/>
              <a:ext cx="5286" cy="364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2400" smtClean="0"/>
            </a:p>
          </p:txBody>
        </p:sp>
      </p:grpSp>
      <p:sp>
        <p:nvSpPr>
          <p:cNvPr id="40857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62000" y="1371600"/>
            <a:ext cx="7696200" cy="2057400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40858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762000" y="3765550"/>
            <a:ext cx="7696200" cy="20574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12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b="1" smtClean="0"/>
            </a:lvl1pPr>
          </a:lstStyle>
          <a:p>
            <a:pPr>
              <a:defRPr/>
            </a:pPr>
            <a:fld id="{861F3276-6653-446D-8E33-CB70D1D9AC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9154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2C158D-4DB0-43A3-9E5B-F1415A2A95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9433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5597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5597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3AF51E-AE15-4D6F-BBCF-1256EDDF36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9528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CDBDA8-BAED-4FF7-960A-49D0A25192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9759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BDF260-4D60-4F31-9B9C-BF5FFD279A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4735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57338"/>
            <a:ext cx="4038600" cy="45735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4038600" cy="45735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D8DD49-9888-43BC-A12B-720F406D6A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6629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38CF1F-5326-4FC0-9242-F4B3E63EF3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2919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66A7E6-8C0F-4E3D-9D89-7AEA548F8E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0176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23B7F9-14E8-4E67-8819-70B363DB12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0064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07CDF8-8338-4A49-94AC-3A0241D148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5160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261281-2EC8-41C5-A83E-9E2FC1AB75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5113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33400"/>
            <a:ext cx="8229600" cy="86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57338"/>
            <a:ext cx="8229600" cy="457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075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075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075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C06515B-52CF-4DF9-98C6-F2C162254F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8737600" y="152400"/>
            <a:ext cx="228600" cy="185738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lang="en-US" altLang="en-US" sz="2400" smtClean="0">
              <a:latin typeface="Arial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279400" y="152400"/>
            <a:ext cx="8455025" cy="185738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lang="en-US" altLang="en-US" sz="2400" smtClean="0">
              <a:latin typeface="Arial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279400" y="338138"/>
            <a:ext cx="8455025" cy="112712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lang="en-US" altLang="en-US" sz="2400" smtClean="0">
              <a:latin typeface="Arial" charset="0"/>
            </a:endParaRP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8737600" y="338138"/>
            <a:ext cx="228600" cy="111125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lang="en-US" altLang="en-US" sz="2400" smtClean="0"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panose="05000000000000000000" pitchFamily="2" charset="2"/>
        <a:buChar char="o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Char char="n"/>
        <a:defRPr sz="2800">
          <a:solidFill>
            <a:schemeClr val="tx1"/>
          </a:solidFill>
          <a:latin typeface="+mn-lt"/>
        </a:defRPr>
      </a:lvl2pPr>
      <a:lvl3pPr marL="1377950" indent="-468313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anose="05000000000000000000" pitchFamily="2" charset="2"/>
        <a:buChar char="o"/>
        <a:defRPr sz="2400">
          <a:solidFill>
            <a:schemeClr val="tx1"/>
          </a:solidFill>
          <a:latin typeface="+mn-lt"/>
        </a:defRPr>
      </a:lvl3pPr>
      <a:lvl4pPr marL="1827213" indent="-4381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</a:defRPr>
      </a:lvl4pPr>
      <a:lvl5pPr marL="2297113" indent="-4683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o"/>
        <a:defRPr sz="2000">
          <a:solidFill>
            <a:schemeClr val="tx1"/>
          </a:solidFill>
          <a:latin typeface="+mn-lt"/>
        </a:defRPr>
      </a:lvl5pPr>
      <a:lvl6pPr marL="27543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6pPr>
      <a:lvl7pPr marL="32115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7pPr>
      <a:lvl8pPr marL="36687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8pPr>
      <a:lvl9pPr marL="41259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7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hyperlink" Target="http://www.med.umich.edu/medstudents/curRes/M3/peds/index.html" TargetMode="External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3.png"/><Relationship Id="rId2" Type="http://schemas.microsoft.com/office/2007/relationships/media" Target="../media/media15.m4a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.jpe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.jpe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9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14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7" Type="http://schemas.openxmlformats.org/officeDocument/2006/relationships/image" Target="../media/image3.png"/><Relationship Id="rId2" Type="http://schemas.microsoft.com/office/2007/relationships/media" Target="../media/media27.m4a"/><Relationship Id="rId1" Type="http://schemas.openxmlformats.org/officeDocument/2006/relationships/tags" Target="../tags/tag3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m4a"/><Relationship Id="rId7" Type="http://schemas.openxmlformats.org/officeDocument/2006/relationships/image" Target="../media/image3.png"/><Relationship Id="rId2" Type="http://schemas.microsoft.com/office/2007/relationships/media" Target="../media/media29.m4a"/><Relationship Id="rId1" Type="http://schemas.openxmlformats.org/officeDocument/2006/relationships/tags" Target="../tags/tag4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609600"/>
            <a:ext cx="8229600" cy="762000"/>
          </a:xfrm>
        </p:spPr>
        <p:txBody>
          <a:bodyPr/>
          <a:lstStyle/>
          <a:p>
            <a:pPr eaLnBrk="1" hangingPunct="1"/>
            <a:r>
              <a:rPr lang="en-US" altLang="en-US" b="0" smtClean="0"/>
              <a:t>MTN-016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en-US" sz="5400" b="1" smtClean="0"/>
              <a:t>Infant Visits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endParaRPr lang="en-US" altLang="en-US" sz="4000" b="1" smtClean="0"/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b="1" smtClean="0"/>
          </a:p>
        </p:txBody>
      </p:sp>
      <p:pic>
        <p:nvPicPr>
          <p:cNvPr id="5124" name="Picture 4" descr="MTN LOGO_Fin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096000"/>
            <a:ext cx="1169988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MPj04093600000[1]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667000"/>
            <a:ext cx="434181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94"/>
    </mc:Choice>
    <mc:Fallback xmlns="">
      <p:transition spd="slow" advTm="8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114425"/>
            <a:ext cx="6200775" cy="543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smtClean="0"/>
              <a:t>Newborn Initial Visit Checklist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57"/>
    </mc:Choice>
    <mc:Fallback xmlns="">
      <p:transition spd="slow" advTm="13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Medical &amp; Medication History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Collected or updated at each infant visit</a:t>
            </a:r>
          </a:p>
          <a:p>
            <a:r>
              <a:rPr lang="en-US" altLang="en-US" smtClean="0"/>
              <a:t>Medical conditions diagnosed by a clinician </a:t>
            </a:r>
            <a:r>
              <a:rPr lang="en-US" altLang="en-US" i="1" smtClean="0"/>
              <a:t>and</a:t>
            </a:r>
            <a:r>
              <a:rPr lang="en-US" altLang="en-US" smtClean="0"/>
              <a:t> symptoms/conditions reported by the mother should be included</a:t>
            </a:r>
          </a:p>
          <a:p>
            <a:r>
              <a:rPr lang="en-US" altLang="en-US" smtClean="0"/>
              <a:t>Vaccinations do not get recorded on the ConMeds log; there is a separate CRF for this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496"/>
    </mc:Choice>
    <mc:Fallback xmlns="">
      <p:transition spd="slow" advTm="41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Physical Exam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58674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 smtClean="0"/>
              <a:t>Components of infant exam detailed in Protocol Appendix III: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 sz="2400" dirty="0" smtClean="0"/>
              <a:t>Growth parameters (includes length, weight, head circumference, and abdominal circumference at M1)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 sz="2400" dirty="0" smtClean="0"/>
              <a:t>General appearance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 sz="2400" dirty="0" smtClean="0"/>
              <a:t>Detailed examination, paying specific attention to any major malformations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altLang="en-US" sz="2000" i="1" dirty="0" smtClean="0"/>
              <a:t>The presence of one anomaly should raise suspicion that there are more. </a:t>
            </a:r>
            <a:endParaRPr lang="en-US" altLang="en-US" dirty="0" smtClean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US" altLang="en-US" sz="2800" dirty="0" smtClean="0"/>
          </a:p>
          <a:p>
            <a:pPr eaLnBrk="1" hangingPunct="1">
              <a:lnSpc>
                <a:spcPct val="90000"/>
              </a:lnSpc>
              <a:defRPr/>
            </a:pPr>
            <a:endParaRPr lang="en-US" altLang="en-US" dirty="0" smtClean="0">
              <a:solidFill>
                <a:schemeClr val="accent1"/>
              </a:solidFill>
            </a:endParaRPr>
          </a:p>
        </p:txBody>
      </p:sp>
      <p:pic>
        <p:nvPicPr>
          <p:cNvPr id="25604" name="Picture 5" descr="MTN LOGO_Fin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096000"/>
            <a:ext cx="1169988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7" descr="https://encrypted-tbn3.gstatic.com/images?q=tbn:ANd9GcTvLvCZD1eesjqnPimHe1__4iEhcyiqh5DI2KbVAQ1UvCfsNBU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425" y="2819400"/>
            <a:ext cx="284797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370"/>
    </mc:Choice>
    <mc:Fallback xmlns="">
      <p:transition spd="slow" advTm="46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457200" y="1108075"/>
            <a:ext cx="8229600" cy="869950"/>
          </a:xfrm>
        </p:spPr>
        <p:txBody>
          <a:bodyPr/>
          <a:lstStyle/>
          <a:p>
            <a:r>
              <a:rPr lang="en-US" altLang="en-US" dirty="0" smtClean="0"/>
              <a:t>Infant Exam Training Videos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457200" y="2132013"/>
            <a:ext cx="8229600" cy="4573587"/>
          </a:xfrm>
        </p:spPr>
        <p:txBody>
          <a:bodyPr/>
          <a:lstStyle/>
          <a:p>
            <a:pPr eaLnBrk="1" hangingPunct="1"/>
            <a:r>
              <a:rPr lang="en-US" altLang="en-US" smtClean="0">
                <a:hlinkClick r:id="rId5"/>
              </a:rPr>
              <a:t>http://www.med.umich.edu/medstudents/curRes/M3/peds/index.html</a:t>
            </a:r>
            <a:endParaRPr lang="en-US" altLang="en-US" smtClean="0"/>
          </a:p>
          <a:p>
            <a:pPr eaLnBrk="1" hangingPunct="1"/>
            <a:r>
              <a:rPr lang="en-US" altLang="en-US" smtClean="0"/>
              <a:t>All staff responsible for conducting infant exams on the Delegation of Authority log must view and file documentation  of viewing the physical exam training videos available here.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08"/>
    </mc:Choice>
    <mc:Fallback xmlns="">
      <p:transition spd="slow" advTm="29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869950"/>
          </a:xfrm>
        </p:spPr>
        <p:txBody>
          <a:bodyPr/>
          <a:lstStyle/>
          <a:p>
            <a:r>
              <a:rPr lang="en-US" altLang="en-US" smtClean="0"/>
              <a:t>Assessing Infant Growth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9067800" cy="4573588"/>
          </a:xfrm>
        </p:spPr>
        <p:txBody>
          <a:bodyPr/>
          <a:lstStyle/>
          <a:p>
            <a:r>
              <a:rPr lang="en-US" altLang="en-US" sz="2800" smtClean="0"/>
              <a:t>Use WHO growth charts posted on MTN website</a:t>
            </a:r>
          </a:p>
          <a:p>
            <a:r>
              <a:rPr lang="en-US" altLang="en-US" sz="2800" smtClean="0"/>
              <a:t>Plot growth at each visit.  </a:t>
            </a:r>
          </a:p>
          <a:p>
            <a:pPr lvl="1"/>
            <a:r>
              <a:rPr lang="en-US" altLang="en-US" sz="2400" smtClean="0"/>
              <a:t>Positions of the individual points on the graph are less important than </a:t>
            </a:r>
            <a:r>
              <a:rPr lang="en-US" altLang="en-US" sz="2400" u="sng" smtClean="0"/>
              <a:t>the overall trajectory of the growth curve over time</a:t>
            </a:r>
            <a:r>
              <a:rPr lang="en-US" altLang="en-US" sz="2400" smtClean="0"/>
              <a:t>. </a:t>
            </a:r>
          </a:p>
          <a:p>
            <a:r>
              <a:rPr lang="en-US" altLang="en-US" sz="2800" smtClean="0"/>
              <a:t>Additional follow-up may be warranted if: </a:t>
            </a:r>
          </a:p>
          <a:p>
            <a:pPr lvl="1"/>
            <a:r>
              <a:rPr lang="en-US" altLang="en-US" sz="2400" smtClean="0"/>
              <a:t>Sharp upwards or downwards trend over a short period of time (crosses one percentile curve/may be close to crossing a second)</a:t>
            </a:r>
          </a:p>
          <a:p>
            <a:pPr lvl="1"/>
            <a:r>
              <a:rPr lang="en-US" altLang="en-US" sz="2400" smtClean="0"/>
              <a:t>Growth at &lt;2</a:t>
            </a:r>
            <a:r>
              <a:rPr lang="en-US" altLang="en-US" sz="2400" baseline="30000" smtClean="0"/>
              <a:t>nd</a:t>
            </a:r>
            <a:r>
              <a:rPr lang="en-US" altLang="en-US" sz="2400" smtClean="0"/>
              <a:t> percentile or &gt;98</a:t>
            </a:r>
            <a:r>
              <a:rPr lang="en-US" altLang="en-US" sz="2400" baseline="30000" smtClean="0"/>
              <a:t>th</a:t>
            </a:r>
            <a:r>
              <a:rPr lang="en-US" altLang="en-US" sz="2400" smtClean="0"/>
              <a:t> percentile</a:t>
            </a:r>
          </a:p>
          <a:p>
            <a:pPr lvl="1"/>
            <a:r>
              <a:rPr lang="en-US" altLang="en-US" sz="2400" smtClean="0"/>
              <a:t>Consistent flat growth trend</a:t>
            </a:r>
          </a:p>
          <a:p>
            <a:pPr lvl="1"/>
            <a:r>
              <a:rPr lang="en-US" altLang="en-US" sz="2400" smtClean="0"/>
              <a:t>Concerns such as poor nutritional intake, presence of a chronic illness, etc.</a:t>
            </a:r>
          </a:p>
          <a:p>
            <a:endParaRPr lang="en-US" altLang="en-US" smtClean="0"/>
          </a:p>
          <a:p>
            <a:endParaRPr lang="en-US" altLang="en-US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664"/>
    </mc:Choice>
    <mc:Fallback xmlns="">
      <p:transition spd="slow" advTm="77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Assessing Infant Growth</a:t>
            </a:r>
          </a:p>
        </p:txBody>
      </p:sp>
      <p:pic>
        <p:nvPicPr>
          <p:cNvPr id="3072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9" t="50322" r="43124" b="13625"/>
          <a:stretch>
            <a:fillRect/>
          </a:stretch>
        </p:blipFill>
        <p:spPr>
          <a:xfrm>
            <a:off x="1066800" y="1522413"/>
            <a:ext cx="6934200" cy="5030787"/>
          </a:xfrm>
        </p:spPr>
      </p:pic>
      <p:sp>
        <p:nvSpPr>
          <p:cNvPr id="11" name="Freeform 10"/>
          <p:cNvSpPr>
            <a:spLocks/>
          </p:cNvSpPr>
          <p:nvPr/>
        </p:nvSpPr>
        <p:spPr bwMode="auto">
          <a:xfrm>
            <a:off x="2895600" y="1803400"/>
            <a:ext cx="2743200" cy="3071813"/>
          </a:xfrm>
          <a:custGeom>
            <a:avLst/>
            <a:gdLst>
              <a:gd name="T0" fmla="*/ 0 w 3277773"/>
              <a:gd name="T1" fmla="*/ 1914901 h 3376246"/>
              <a:gd name="T2" fmla="*/ 348038 w 3277773"/>
              <a:gd name="T3" fmla="*/ 925536 h 3376246"/>
              <a:gd name="T4" fmla="*/ 671907 w 3277773"/>
              <a:gd name="T5" fmla="*/ 390959 h 3376246"/>
              <a:gd name="T6" fmla="*/ 1126290 w 3277773"/>
              <a:gd name="T7" fmla="*/ 0 h 3376246"/>
              <a:gd name="T8" fmla="*/ 1126290 w 3277773"/>
              <a:gd name="T9" fmla="*/ 0 h 337624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277773" h="3376246">
                <a:moveTo>
                  <a:pt x="0" y="3376246"/>
                </a:moveTo>
                <a:cubicBezTo>
                  <a:pt x="343486" y="2727959"/>
                  <a:pt x="686972" y="2079673"/>
                  <a:pt x="1012874" y="1631852"/>
                </a:cubicBezTo>
                <a:cubicBezTo>
                  <a:pt x="1338776" y="1184031"/>
                  <a:pt x="1577927" y="961292"/>
                  <a:pt x="1955410" y="689317"/>
                </a:cubicBezTo>
                <a:cubicBezTo>
                  <a:pt x="2332893" y="417342"/>
                  <a:pt x="3277773" y="0"/>
                  <a:pt x="3277773" y="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 rot="236742">
            <a:off x="2962275" y="3579813"/>
            <a:ext cx="1106488" cy="1371600"/>
          </a:xfrm>
          <a:custGeom>
            <a:avLst/>
            <a:gdLst>
              <a:gd name="T0" fmla="*/ 0 w 1106129"/>
              <a:gd name="T1" fmla="*/ 1371600 h 1371600"/>
              <a:gd name="T2" fmla="*/ 413625 w 1106129"/>
              <a:gd name="T3" fmla="*/ 840658 h 1371600"/>
              <a:gd name="T4" fmla="*/ 1107924 w 1106129"/>
              <a:gd name="T5" fmla="*/ 0 h 1371600"/>
              <a:gd name="T6" fmla="*/ 1107924 w 1106129"/>
              <a:gd name="T7" fmla="*/ 0 h 137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106129" h="1371600">
                <a:moveTo>
                  <a:pt x="0" y="1371600"/>
                </a:moveTo>
                <a:cubicBezTo>
                  <a:pt x="114300" y="1220429"/>
                  <a:pt x="228600" y="1069258"/>
                  <a:pt x="412955" y="840658"/>
                </a:cubicBezTo>
                <a:cubicBezTo>
                  <a:pt x="597310" y="612058"/>
                  <a:pt x="1106129" y="0"/>
                  <a:pt x="1106129" y="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4121150" y="2132013"/>
            <a:ext cx="2786063" cy="1504950"/>
          </a:xfrm>
          <a:custGeom>
            <a:avLst/>
            <a:gdLst>
              <a:gd name="T0" fmla="*/ 0 w 2785403"/>
              <a:gd name="T1" fmla="*/ 1503778 h 1505243"/>
              <a:gd name="T2" fmla="*/ 661966 w 2785403"/>
              <a:gd name="T3" fmla="*/ 997836 h 1505243"/>
              <a:gd name="T4" fmla="*/ 1661956 w 2785403"/>
              <a:gd name="T5" fmla="*/ 449726 h 1505243"/>
              <a:gd name="T6" fmla="*/ 2788704 w 2785403"/>
              <a:gd name="T7" fmla="*/ 0 h 150524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785403" h="1505243">
                <a:moveTo>
                  <a:pt x="0" y="1505243"/>
                </a:moveTo>
                <a:cubicBezTo>
                  <a:pt x="192258" y="1339947"/>
                  <a:pt x="384516" y="1174652"/>
                  <a:pt x="661181" y="998806"/>
                </a:cubicBezTo>
                <a:cubicBezTo>
                  <a:pt x="937846" y="822960"/>
                  <a:pt x="1305951" y="616634"/>
                  <a:pt x="1659988" y="450166"/>
                </a:cubicBezTo>
                <a:cubicBezTo>
                  <a:pt x="2014025" y="283698"/>
                  <a:pt x="2399714" y="141849"/>
                  <a:pt x="2785403" y="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952"/>
    </mc:Choice>
    <mc:Fallback xmlns="">
      <p:transition spd="slow" advTm="96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en-US" sz="4000" b="1" smtClean="0"/>
              <a:t>Infant Months 1, 6, &amp; 12 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en-US" sz="4000" b="1" smtClean="0"/>
              <a:t>Visit Procedures</a:t>
            </a:r>
            <a:endParaRPr lang="en-US" altLang="en-US" sz="2800" b="1" smtClean="0"/>
          </a:p>
          <a:p>
            <a:pPr algn="ctr" eaLnBrk="1" hangingPunct="1">
              <a:buFont typeface="Wingdings" panose="05000000000000000000" pitchFamily="2" charset="2"/>
              <a:buNone/>
            </a:pPr>
            <a:endParaRPr lang="en-US" altLang="en-US" sz="4000" b="1" smtClean="0"/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b="1" smtClean="0"/>
          </a:p>
        </p:txBody>
      </p:sp>
      <p:pic>
        <p:nvPicPr>
          <p:cNvPr id="32771" name="Picture 4" descr="MTN LOGO_Fin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096000"/>
            <a:ext cx="1169988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5" descr="MPj0409360000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988" y="3429000"/>
            <a:ext cx="3656012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88"/>
    </mc:Choice>
    <mc:Fallback xmlns="">
      <p:transition spd="slow" advTm="9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28600" y="76200"/>
            <a:ext cx="8713788" cy="1143000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Infant Follow-Up Visit Procedures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Update Locator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Update Medical History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Update Medication History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Clinical Procedures: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Physical Exam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As Indicated: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Major Malformation Assessment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Photographic Documentation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Social Harms Assessment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Infant HIV testing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Schedule next visit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Reimbursement</a:t>
            </a:r>
          </a:p>
        </p:txBody>
      </p:sp>
      <p:pic>
        <p:nvPicPr>
          <p:cNvPr id="34820" name="Picture 4" descr="MCj04349290000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88620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5" descr="MTN LOGO_Fina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096000"/>
            <a:ext cx="1169988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683"/>
    </mc:Choice>
    <mc:Fallback xmlns="">
      <p:transition spd="slow" advTm="35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762000"/>
            <a:ext cx="8229600" cy="838200"/>
          </a:xfrm>
        </p:spPr>
        <p:txBody>
          <a:bodyPr/>
          <a:lstStyle/>
          <a:p>
            <a:pPr eaLnBrk="1" hangingPunct="1"/>
            <a:r>
              <a:rPr lang="en-US" altLang="en-US" smtClean="0"/>
              <a:t>Infant: Months 1, 6 and 12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870075"/>
            <a:ext cx="8229600" cy="4573588"/>
          </a:xfrm>
        </p:spPr>
        <p:txBody>
          <a:bodyPr/>
          <a:lstStyle/>
          <a:p>
            <a:pPr eaLnBrk="1" hangingPunct="1"/>
            <a:r>
              <a:rPr lang="en-US" altLang="en-US" smtClean="0"/>
              <a:t>Remember:</a:t>
            </a:r>
          </a:p>
          <a:p>
            <a:pPr lvl="1" eaLnBrk="1" hangingPunct="1"/>
            <a:r>
              <a:rPr lang="en-US" altLang="en-US" smtClean="0"/>
              <a:t>Month 1</a:t>
            </a:r>
          </a:p>
          <a:p>
            <a:pPr lvl="2" eaLnBrk="1" hangingPunct="1"/>
            <a:r>
              <a:rPr lang="en-US" altLang="en-US" smtClean="0"/>
              <a:t>Visit window is +/- 2 weeks</a:t>
            </a:r>
          </a:p>
          <a:p>
            <a:pPr lvl="1" eaLnBrk="1" hangingPunct="1"/>
            <a:r>
              <a:rPr lang="en-US" altLang="en-US" smtClean="0"/>
              <a:t>Months 6 and 12</a:t>
            </a:r>
          </a:p>
          <a:p>
            <a:pPr lvl="2" eaLnBrk="1" hangingPunct="1"/>
            <a:r>
              <a:rPr lang="en-US" altLang="en-US" smtClean="0"/>
              <a:t>Visit windows are +/- 1 month</a:t>
            </a:r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590800"/>
            <a:ext cx="197643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 descr="MTN LOGO_Fina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096000"/>
            <a:ext cx="1169988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23"/>
    </mc:Choice>
    <mc:Fallback xmlns="">
      <p:transition spd="slow" advTm="20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69"/>
          <a:stretch>
            <a:fillRect/>
          </a:stretch>
        </p:blipFill>
        <p:spPr bwMode="auto">
          <a:xfrm>
            <a:off x="381000" y="914400"/>
            <a:ext cx="83439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87"/>
    </mc:Choice>
    <mc:Fallback xmlns="">
      <p:transition spd="slow" advTm="185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en-US" b="0" smtClean="0"/>
              <a:t>MTN-016: Inclusion/Exclusion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57338"/>
            <a:ext cx="8229600" cy="5148262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b="1" smtClean="0"/>
              <a:t>Infant Inclusion Criteria</a:t>
            </a:r>
            <a:endParaRPr lang="en-US" altLang="en-US" smtClean="0"/>
          </a:p>
          <a:p>
            <a:pPr eaLnBrk="1" hangingPunct="1"/>
            <a:r>
              <a:rPr lang="en-US" altLang="en-US" smtClean="0"/>
              <a:t>Born to EMBRACE participant mother from pregnancy concurrent with participation in parent study.</a:t>
            </a:r>
          </a:p>
          <a:p>
            <a:pPr eaLnBrk="1" hangingPunct="1"/>
            <a:r>
              <a:rPr lang="en-US" altLang="en-US" smtClean="0"/>
              <a:t>Written informed consent by parent/guardian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b="1" smtClean="0"/>
              <a:t>Exclusion Criteria</a:t>
            </a:r>
          </a:p>
          <a:p>
            <a:pPr eaLnBrk="1" hangingPunct="1"/>
            <a:r>
              <a:rPr lang="en-US" altLang="en-US" smtClean="0"/>
              <a:t>Has reached 1 year birth date</a:t>
            </a:r>
          </a:p>
          <a:p>
            <a:pPr eaLnBrk="1" hangingPunct="1"/>
            <a:r>
              <a:rPr lang="en-US" altLang="en-US" smtClean="0"/>
              <a:t>IoR discretion</a:t>
            </a:r>
          </a:p>
        </p:txBody>
      </p:sp>
      <p:pic>
        <p:nvPicPr>
          <p:cNvPr id="7172" name="Picture 4" descr="MTN LOGO_Fin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096000"/>
            <a:ext cx="1169988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32"/>
    </mc:Choice>
    <mc:Fallback xmlns="">
      <p:transition spd="slow" advTm="40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Additional Procedures at M12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7338"/>
            <a:ext cx="8229600" cy="499586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Month 12 is the infant’s final visit for MTN-016.  In addition to the regular follow-up documentation, complete:</a:t>
            </a:r>
          </a:p>
          <a:p>
            <a:pPr lvl="1">
              <a:defRPr/>
            </a:pPr>
            <a:r>
              <a:rPr lang="en-US" dirty="0" smtClean="0"/>
              <a:t>Infant Termination CRF</a:t>
            </a:r>
          </a:p>
          <a:p>
            <a:pPr lvl="1">
              <a:defRPr/>
            </a:pPr>
            <a:r>
              <a:rPr lang="en-US" dirty="0" smtClean="0"/>
              <a:t>Infant End of Study Inventory</a:t>
            </a:r>
          </a:p>
          <a:p>
            <a:pPr marL="4763" lvl="1" indent="0">
              <a:buFont typeface="Wingdings" panose="05000000000000000000" pitchFamily="2" charset="2"/>
              <a:buNone/>
              <a:defRPr/>
            </a:pPr>
            <a:endParaRPr lang="en-US" i="1" dirty="0" smtClean="0"/>
          </a:p>
          <a:p>
            <a:pPr marL="4763" lvl="1" indent="0">
              <a:buFont typeface="Wingdings" panose="05000000000000000000" pitchFamily="2" charset="2"/>
              <a:buNone/>
              <a:defRPr/>
            </a:pPr>
            <a:endParaRPr lang="en-US" i="1" dirty="0"/>
          </a:p>
          <a:p>
            <a:pPr marL="4763" lvl="1" indent="0">
              <a:buFont typeface="Wingdings" panose="05000000000000000000" pitchFamily="2" charset="2"/>
              <a:buNone/>
              <a:defRPr/>
            </a:pPr>
            <a:r>
              <a:rPr lang="en-US" i="1" dirty="0" smtClean="0"/>
              <a:t>If the infant misses the month 12 visit, complete these forms when the window closes.</a:t>
            </a:r>
          </a:p>
        </p:txBody>
      </p:sp>
      <p:pic>
        <p:nvPicPr>
          <p:cNvPr id="4096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590800"/>
            <a:ext cx="2022475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875"/>
    </mc:Choice>
    <mc:Fallback xmlns="">
      <p:transition spd="slow" advTm="488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81000" y="609600"/>
            <a:ext cx="8229600" cy="762000"/>
          </a:xfrm>
        </p:spPr>
        <p:txBody>
          <a:bodyPr/>
          <a:lstStyle/>
          <a:p>
            <a:pPr eaLnBrk="1" hangingPunct="1"/>
            <a:r>
              <a:rPr lang="en-US" altLang="en-US" b="0" smtClean="0"/>
              <a:t>Interim Visits - Infant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24000"/>
            <a:ext cx="8229600" cy="4302125"/>
          </a:xfrm>
        </p:spPr>
        <p:txBody>
          <a:bodyPr/>
          <a:lstStyle/>
          <a:p>
            <a:pPr eaLnBrk="1" hangingPunct="1"/>
            <a:r>
              <a:rPr lang="en-US" altLang="en-US" smtClean="0"/>
              <a:t>Potential reasons for an interim visit:</a:t>
            </a:r>
          </a:p>
          <a:p>
            <a:pPr lvl="1" eaLnBrk="1" hangingPunct="1"/>
            <a:r>
              <a:rPr lang="en-US" altLang="en-US" smtClean="0"/>
              <a:t>Follow-up on previous abnormal finding</a:t>
            </a:r>
          </a:p>
          <a:p>
            <a:pPr lvl="1" eaLnBrk="1" hangingPunct="1"/>
            <a:r>
              <a:rPr lang="en-US" altLang="en-US" smtClean="0"/>
              <a:t>Infant reports to clinic with clinical signs/symptoms that need to be followed</a:t>
            </a:r>
          </a:p>
          <a:p>
            <a:pPr lvl="1" eaLnBrk="1" hangingPunct="1"/>
            <a:r>
              <a:rPr lang="en-US" altLang="en-US" smtClean="0"/>
              <a:t>HIV testing/follow-up conducted for HIV-exposed or HIV-infected infant</a:t>
            </a:r>
          </a:p>
          <a:p>
            <a:pPr lvl="1" eaLnBrk="1" hangingPunct="1"/>
            <a:r>
              <a:rPr lang="en-US" altLang="en-US" smtClean="0"/>
              <a:t>A social harm is reported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mtClean="0"/>
          </a:p>
        </p:txBody>
      </p:sp>
      <p:pic>
        <p:nvPicPr>
          <p:cNvPr id="43012" name="Picture 4" descr="MTN LOGO_Fin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096000"/>
            <a:ext cx="1169988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484"/>
    </mc:Choice>
    <mc:Fallback xmlns="">
      <p:transition spd="slow" advTm="474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685800"/>
            <a:ext cx="8229600" cy="762000"/>
          </a:xfrm>
        </p:spPr>
        <p:txBody>
          <a:bodyPr/>
          <a:lstStyle/>
          <a:p>
            <a:pPr eaLnBrk="1" hangingPunct="1"/>
            <a:r>
              <a:rPr lang="en-US" altLang="en-US" b="0" smtClean="0"/>
              <a:t>Interim Visit Procedures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17675"/>
            <a:ext cx="8229600" cy="43021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Update Locator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Update Medical History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Update Medication History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As Indicated: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Photographic Documentation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Physical Exam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Social Harms Assessment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Infant HIV testing and/or additional laboratory testing to follow previous abnormal finding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Schedule next visit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Reimbursement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800" smtClean="0"/>
              <a:t>	</a:t>
            </a:r>
          </a:p>
        </p:txBody>
      </p:sp>
      <p:pic>
        <p:nvPicPr>
          <p:cNvPr id="45060" name="Picture 4" descr="MTN LOGO_Fin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096000"/>
            <a:ext cx="1169988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5" descr="MCj04349290000[1]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13360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84"/>
    </mc:Choice>
    <mc:Fallback xmlns="">
      <p:transition spd="slow" advTm="34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600075"/>
            <a:ext cx="7402512" cy="572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42"/>
    </mc:Choice>
    <mc:Fallback xmlns="">
      <p:transition spd="slow" advTm="13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Infant Visit Scenario 1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/>
          <a:lstStyle/>
          <a:p>
            <a:pPr eaLnBrk="1" hangingPunct="1"/>
            <a:r>
              <a:rPr lang="en-US" altLang="en-US" smtClean="0"/>
              <a:t>Mercy and her infant have just completed the MTN-016 newborn initial visit; her infant is happy and healthy.</a:t>
            </a:r>
          </a:p>
          <a:p>
            <a:pPr eaLnBrk="1" hangingPunct="1"/>
            <a:r>
              <a:rPr lang="en-US" altLang="en-US" smtClean="0"/>
              <a:t>Mercy’s next scheduled ASPIRE visit is on her target date,18 June 2014; her infant participant calendar is as follows: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mtClean="0"/>
              <a:t> </a:t>
            </a:r>
          </a:p>
        </p:txBody>
      </p:sp>
      <p:graphicFrame>
        <p:nvGraphicFramePr>
          <p:cNvPr id="355355" name="Group 27"/>
          <p:cNvGraphicFramePr>
            <a:graphicFrameLocks noGrp="1"/>
          </p:cNvGraphicFramePr>
          <p:nvPr/>
        </p:nvGraphicFramePr>
        <p:xfrm>
          <a:off x="533400" y="4572000"/>
          <a:ext cx="8153401" cy="1828800"/>
        </p:xfrm>
        <a:graphic>
          <a:graphicData uri="http://schemas.openxmlformats.org/drawingml/2006/table">
            <a:tbl>
              <a:tblPr/>
              <a:tblGrid>
                <a:gridCol w="1219200"/>
                <a:gridCol w="3077960"/>
                <a:gridCol w="1341640"/>
                <a:gridCol w="2514601"/>
              </a:tblGrid>
              <a:tr h="10057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rPr>
                        <a:t>Visit</a:t>
                      </a:r>
                      <a:endParaRPr kumimoji="0" lang="en-US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T="45728" marB="4572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rPr>
                        <a:t>Target Window Opens</a:t>
                      </a:r>
                      <a:endParaRPr kumimoji="0" lang="en-US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T="45728" marB="4572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rPr>
                        <a:t>Target Date</a:t>
                      </a: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T="45728" marB="4572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rPr>
                        <a:t>Target Window Closes</a:t>
                      </a: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T="45728" marB="4572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31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rPr>
                        <a:t>Month 1</a:t>
                      </a: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T="45728" marB="4572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Garamond" pitchFamily="18" charset="0"/>
                          <a:cs typeface="Arial" charset="0"/>
                        </a:rPr>
                        <a:t>17-May-14</a:t>
                      </a:r>
                      <a:endParaRPr kumimoji="0" lang="en-US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marT="45728" marB="4572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Garamond" pitchFamily="18" charset="0"/>
                          <a:cs typeface="Arial" charset="0"/>
                        </a:rPr>
                        <a:t>31-May-14</a:t>
                      </a:r>
                      <a:endParaRPr kumimoji="0" lang="en-US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marT="45728" marB="4572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Garamond" pitchFamily="18" charset="0"/>
                          <a:cs typeface="Arial" charset="0"/>
                        </a:rPr>
                        <a:t>14-Jun-14</a:t>
                      </a:r>
                      <a:endParaRPr kumimoji="0" lang="en-US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marT="45728" marB="4572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370"/>
    </mc:Choice>
    <mc:Fallback xmlns="">
      <p:transition spd="slow" advTm="45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533400"/>
            <a:ext cx="8229600" cy="1066800"/>
          </a:xfrm>
        </p:spPr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en-US" altLang="en-US" dirty="0" smtClean="0"/>
              <a:t>Next target/scheduled ASPIRE visit is on 18 June 2014.  Infant visit calendar shows: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altLang="en-US" dirty="0" smtClean="0"/>
          </a:p>
          <a:p>
            <a:pPr eaLnBrk="1" hangingPunct="1">
              <a:defRPr/>
            </a:pPr>
            <a:endParaRPr lang="en-US" altLang="en-US" dirty="0" smtClean="0"/>
          </a:p>
          <a:p>
            <a:pPr eaLnBrk="1" hangingPunct="1">
              <a:defRPr/>
            </a:pPr>
            <a:endParaRPr lang="en-US" altLang="en-US" dirty="0" smtClean="0"/>
          </a:p>
          <a:p>
            <a:pPr eaLnBrk="1" hangingPunct="1">
              <a:lnSpc>
                <a:spcPct val="90000"/>
              </a:lnSpc>
              <a:defRPr/>
            </a:pPr>
            <a:endParaRPr lang="en-US" altLang="en-US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dirty="0" smtClean="0"/>
              <a:t>What might you need to take into consideration when scheduling the infant exam?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altLang="en-US" dirty="0" smtClean="0"/>
          </a:p>
        </p:txBody>
      </p:sp>
      <p:graphicFrame>
        <p:nvGraphicFramePr>
          <p:cNvPr id="6" name="Group 27"/>
          <p:cNvGraphicFramePr>
            <a:graphicFrameLocks noGrp="1"/>
          </p:cNvGraphicFramePr>
          <p:nvPr/>
        </p:nvGraphicFramePr>
        <p:xfrm>
          <a:off x="457200" y="1752600"/>
          <a:ext cx="8153401" cy="1828800"/>
        </p:xfrm>
        <a:graphic>
          <a:graphicData uri="http://schemas.openxmlformats.org/drawingml/2006/table">
            <a:tbl>
              <a:tblPr/>
              <a:tblGrid>
                <a:gridCol w="1219200"/>
                <a:gridCol w="3077960"/>
                <a:gridCol w="1341640"/>
                <a:gridCol w="2514601"/>
              </a:tblGrid>
              <a:tr h="10057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rPr>
                        <a:t>Visit</a:t>
                      </a:r>
                      <a:endParaRPr kumimoji="0" lang="en-US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T="45728" marB="4572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rPr>
                        <a:t>Target Window Opens</a:t>
                      </a:r>
                      <a:endParaRPr kumimoji="0" lang="en-US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T="45728" marB="4572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rPr>
                        <a:t>Target Date</a:t>
                      </a: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T="45728" marB="4572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rPr>
                        <a:t>Target Window Closes</a:t>
                      </a:r>
                      <a:endParaRPr kumimoji="0" lang="en-US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T="45728" marB="4572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31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  <a:cs typeface="Arial" charset="0"/>
                        </a:rPr>
                        <a:t>Month 1</a:t>
                      </a:r>
                      <a:endParaRPr kumimoji="0" lang="en-US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T="45728" marB="4572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Garamond" pitchFamily="18" charset="0"/>
                          <a:cs typeface="Arial" charset="0"/>
                        </a:rPr>
                        <a:t>17-May-14</a:t>
                      </a:r>
                      <a:endParaRPr kumimoji="0" lang="en-US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marT="45728" marB="4572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Garamond" pitchFamily="18" charset="0"/>
                          <a:cs typeface="Arial" charset="0"/>
                        </a:rPr>
                        <a:t>31-May-14</a:t>
                      </a:r>
                      <a:endParaRPr kumimoji="0" lang="en-US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marT="45728" marB="4572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Garamond" pitchFamily="18" charset="0"/>
                          <a:cs typeface="Arial" charset="0"/>
                        </a:rPr>
                        <a:t>14-Jun-14</a:t>
                      </a:r>
                      <a:endParaRPr kumimoji="0" lang="en-US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marT="45728" marB="4572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141"/>
    </mc:Choice>
    <mc:Fallback xmlns="">
      <p:transition spd="slow" advTm="54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Infant Visit Scenario 2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Flavia and her infant have an uneventful MTN-016 Month 1 visit, the baby is happy and well.</a:t>
            </a:r>
          </a:p>
          <a:p>
            <a:pPr eaLnBrk="1" hangingPunct="1"/>
            <a:r>
              <a:rPr lang="en-US" altLang="en-US" smtClean="0"/>
              <a:t>At a subsequent ASPIRE visit, Flavia brings her now 4 month old infant, who she thinks has a fever. </a:t>
            </a:r>
          </a:p>
        </p:txBody>
      </p:sp>
      <p:pic>
        <p:nvPicPr>
          <p:cNvPr id="52228" name="Picture 4" descr="MTN LOGO_Fin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096000"/>
            <a:ext cx="1169988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784725"/>
            <a:ext cx="2800350" cy="16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44"/>
    </mc:Choice>
    <mc:Fallback xmlns="">
      <p:transition spd="slow" advTm="23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Infant Visit Scenario 2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229600" cy="4767263"/>
          </a:xfrm>
        </p:spPr>
        <p:txBody>
          <a:bodyPr/>
          <a:lstStyle/>
          <a:p>
            <a:pPr eaLnBrk="1" hangingPunct="1"/>
            <a:r>
              <a:rPr lang="en-US" altLang="en-US" smtClean="0"/>
              <a:t>Should this be an MTN-016 visit?  If so, what type and what procedures need to be done?</a:t>
            </a:r>
          </a:p>
          <a:p>
            <a:pPr lvl="1" eaLnBrk="1" hangingPunct="1"/>
            <a:r>
              <a:rPr lang="en-US" altLang="en-US" smtClean="0"/>
              <a:t>Too early for the 6 month visit window, but an interim visit could be conducted, per clinical discretion.</a:t>
            </a:r>
          </a:p>
          <a:p>
            <a:pPr lvl="1" eaLnBrk="1" hangingPunct="1"/>
            <a:r>
              <a:rPr lang="en-US" altLang="en-US" smtClean="0"/>
              <a:t>Consider availability of clinician designated for MTN-016 infant exams.</a:t>
            </a:r>
          </a:p>
          <a:p>
            <a:pPr lvl="1" eaLnBrk="1" hangingPunct="1"/>
            <a:r>
              <a:rPr lang="en-US" altLang="en-US" smtClean="0"/>
              <a:t>Update medical and medication history as needed, infant physical exam form.  Referral for additional care, if needed.</a:t>
            </a:r>
          </a:p>
          <a:p>
            <a:pPr eaLnBrk="1" hangingPunct="1"/>
            <a:endParaRPr lang="en-US" altLang="en-US" smtClean="0"/>
          </a:p>
        </p:txBody>
      </p:sp>
      <p:pic>
        <p:nvPicPr>
          <p:cNvPr id="54276" name="Picture 4" descr="MTN LOGO_Fina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096000"/>
            <a:ext cx="1169988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651"/>
    </mc:Choice>
    <mc:Fallback xmlns="">
      <p:transition spd="slow" advTm="56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en-US" smtClean="0"/>
              <a:t>Infant Visit Scenario 3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8229600" cy="5334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mtClean="0"/>
              <a:t>Sarah returned to her home village to deliver her baby. 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mtClean="0"/>
              <a:t>When she reappeared at the MTN-016 clinic, her baby was a month old. </a:t>
            </a:r>
            <a:endParaRPr lang="en-US" altLang="en-US" b="1" i="1" smtClean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2400" smtClean="0"/>
          </a:p>
          <a:p>
            <a:pPr eaLnBrk="1" hangingPunct="1">
              <a:lnSpc>
                <a:spcPct val="90000"/>
              </a:lnSpc>
            </a:pPr>
            <a:endParaRPr lang="en-US" altLang="en-US" sz="2400" smtClean="0"/>
          </a:p>
        </p:txBody>
      </p:sp>
      <p:pic>
        <p:nvPicPr>
          <p:cNvPr id="56324" name="Picture 4" descr="MTN LOGO_Fin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096000"/>
            <a:ext cx="1169988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463" y="3657600"/>
            <a:ext cx="1743075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36"/>
    </mc:Choice>
    <mc:Fallback>
      <p:transition spd="slow" advTm="166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609600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en-US" smtClean="0"/>
              <a:t>Infant Visit Scenario 3</a:t>
            </a:r>
          </a:p>
        </p:txBody>
      </p:sp>
      <p:pic>
        <p:nvPicPr>
          <p:cNvPr id="58371" name="Picture 4" descr="MTN LOGO_Fina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096000"/>
            <a:ext cx="1169988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1752600"/>
            <a:ext cx="82296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pitchFamily="2" charset="2"/>
              <a:buChar char="o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377950" indent="-468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+mn-lt"/>
              </a:defRPr>
            </a:lvl3pPr>
            <a:lvl4pPr marL="1827213" indent="-4381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297113" indent="-468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5pPr>
            <a:lvl6pPr marL="27543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6pPr>
            <a:lvl7pPr marL="32115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7pPr>
            <a:lvl8pPr marL="36687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8pPr>
            <a:lvl9pPr marL="41259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/>
              <a:t>Which infant procedures should be conducted?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Since infant is within the M1 visit window, conduct the M1 procedures. </a:t>
            </a:r>
            <a:r>
              <a:rPr lang="en-US" dirty="0" smtClean="0"/>
              <a:t>Note that the Enrollment CRF and a Missed Visit CRF for the newborn/initial visit also need to be completed.</a:t>
            </a:r>
            <a:endParaRPr lang="en-US" dirty="0" smtClean="0"/>
          </a:p>
          <a:p>
            <a:pPr marL="471487" lvl="1" indent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Which visit will you schedule next?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If all is well, the next visit will be the M6 visit.</a:t>
            </a:r>
            <a:endParaRPr lang="en-US" sz="2400" b="1" i="1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400" b="1" i="1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  <a:defRPr/>
            </a:pPr>
            <a:endParaRPr lang="en-US" sz="2400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541"/>
    </mc:Choice>
    <mc:Fallback>
      <p:transition spd="slow" advTm="685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/>
          <a:lstStyle/>
          <a:p>
            <a:pPr eaLnBrk="1" hangingPunct="1"/>
            <a:r>
              <a:rPr lang="en-US" altLang="en-US" smtClean="0"/>
              <a:t>Question</a:t>
            </a:r>
          </a:p>
        </p:txBody>
      </p:sp>
      <p:sp>
        <p:nvSpPr>
          <p:cNvPr id="1272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If the mother decides not to enroll into MTN-016 but is willing to bring in her baby for all infant visits after birth, is the infant enrolled?</a:t>
            </a:r>
          </a:p>
          <a:p>
            <a:pPr lvl="1" eaLnBrk="1" hangingPunct="1"/>
            <a:r>
              <a:rPr lang="en-US" altLang="en-US" smtClean="0"/>
              <a:t>No.  Infants are only eligible to join EMBRACE if their mothers are enrolled.  Remember, women may enroll in the trial without consenting to their infant’s participation.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610"/>
    </mc:Choice>
    <mc:Fallback xmlns="">
      <p:transition spd="slow" advTm="38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28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65413"/>
            <a:ext cx="8229600" cy="4573587"/>
          </a:xfrm>
        </p:spPr>
        <p:txBody>
          <a:bodyPr/>
          <a:lstStyle/>
          <a:p>
            <a:pPr marL="0" indent="0" algn="ctr">
              <a:buNone/>
            </a:pPr>
            <a:r>
              <a:rPr lang="en-US" sz="6000" dirty="0" smtClean="0"/>
              <a:t>Questions?</a:t>
            </a:r>
            <a:endParaRPr lang="en-US" sz="600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076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019"/>
    </mc:Choice>
    <mc:Fallback>
      <p:transition spd="slow" advTm="22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533400"/>
            <a:ext cx="8229600" cy="762000"/>
          </a:xfrm>
        </p:spPr>
        <p:txBody>
          <a:bodyPr/>
          <a:lstStyle/>
          <a:p>
            <a:pPr eaLnBrk="1" hangingPunct="1"/>
            <a:r>
              <a:rPr lang="en-US" altLang="en-US" b="0" smtClean="0"/>
              <a:t>Visit Schedule:</a:t>
            </a:r>
          </a:p>
        </p:txBody>
      </p:sp>
      <p:sp>
        <p:nvSpPr>
          <p:cNvPr id="3092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 smtClean="0"/>
              <a:t>Infant visit schedule is determined by date of birth:</a:t>
            </a:r>
          </a:p>
          <a:p>
            <a:pPr lvl="1" eaLnBrk="1" hangingPunct="1">
              <a:defRPr/>
            </a:pPr>
            <a:r>
              <a:rPr lang="en-US" altLang="en-US" dirty="0" smtClean="0"/>
              <a:t>Newborn/Initial Visit (within 10 days of birth)</a:t>
            </a:r>
          </a:p>
          <a:p>
            <a:pPr lvl="1" eaLnBrk="1" hangingPunct="1">
              <a:defRPr/>
            </a:pPr>
            <a:r>
              <a:rPr lang="en-US" altLang="en-US" dirty="0" smtClean="0"/>
              <a:t>Month 1 (+/- 2 weeks)</a:t>
            </a:r>
          </a:p>
          <a:p>
            <a:pPr lvl="1" eaLnBrk="1" hangingPunct="1">
              <a:defRPr/>
            </a:pPr>
            <a:r>
              <a:rPr lang="en-US" altLang="en-US" dirty="0" smtClean="0"/>
              <a:t>Month 6 (+/- 1 month)</a:t>
            </a:r>
          </a:p>
          <a:p>
            <a:pPr lvl="1" eaLnBrk="1" hangingPunct="1">
              <a:defRPr/>
            </a:pPr>
            <a:r>
              <a:rPr lang="en-US" altLang="en-US" dirty="0" smtClean="0"/>
              <a:t>Month 12 (+/- 1 month)</a:t>
            </a:r>
          </a:p>
          <a:p>
            <a:pPr lvl="1" eaLnBrk="1" hangingPunct="1">
              <a:defRPr/>
            </a:pPr>
            <a:r>
              <a:rPr lang="en-US" altLang="en-US" dirty="0" smtClean="0"/>
              <a:t>Interim visits, as needed</a:t>
            </a:r>
          </a:p>
          <a:p>
            <a:pPr marL="471487" lvl="1" indent="0" eaLnBrk="1" hangingPunct="1">
              <a:buFont typeface="Wingdings" panose="05000000000000000000" pitchFamily="2" charset="2"/>
              <a:buNone/>
              <a:defRPr/>
            </a:pPr>
            <a:endParaRPr lang="en-US" altLang="en-US" dirty="0" smtClean="0"/>
          </a:p>
          <a:p>
            <a:pPr eaLnBrk="1" hangingPunct="1">
              <a:defRPr/>
            </a:pPr>
            <a:endParaRPr lang="en-US" altLang="en-US" dirty="0" smtClean="0"/>
          </a:p>
        </p:txBody>
      </p:sp>
      <p:pic>
        <p:nvPicPr>
          <p:cNvPr id="11268" name="Picture 4" descr="MTN LOGO_Fin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096000"/>
            <a:ext cx="1169988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24"/>
    </mc:Choice>
    <mc:Fallback xmlns="">
      <p:transition spd="slow" advTm="419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100013"/>
            <a:ext cx="9039225" cy="665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823"/>
    </mc:Choice>
    <mc:Fallback xmlns="">
      <p:transition spd="slow" advTm="538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Newborn/Initial Visit	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229600" cy="495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800" dirty="0" smtClean="0"/>
              <a:t>Completed within 10 days of birth </a:t>
            </a:r>
          </a:p>
          <a:p>
            <a:pPr eaLnBrk="1" hangingPunct="1">
              <a:defRPr/>
            </a:pPr>
            <a:r>
              <a:rPr lang="en-US" altLang="en-US" sz="2800" dirty="0" smtClean="0"/>
              <a:t>May be conducted on same day as  pregnancy outcome data is collected for mother</a:t>
            </a:r>
          </a:p>
          <a:p>
            <a:pPr lvl="1" eaLnBrk="1" hangingPunct="1">
              <a:defRPr/>
            </a:pPr>
            <a:r>
              <a:rPr lang="en-US" altLang="en-US" sz="2400" i="1" dirty="0" smtClean="0"/>
              <a:t>When </a:t>
            </a:r>
            <a:r>
              <a:rPr lang="en-US" altLang="en-US" sz="2400" i="1" dirty="0"/>
              <a:t>will your site talk about this visit with women in MTN-016</a:t>
            </a:r>
            <a:r>
              <a:rPr lang="en-US" altLang="en-US" sz="2400" i="1" dirty="0" smtClean="0"/>
              <a:t>?</a:t>
            </a:r>
          </a:p>
          <a:p>
            <a:pPr lvl="1" eaLnBrk="1" hangingPunct="1">
              <a:defRPr/>
            </a:pPr>
            <a:r>
              <a:rPr lang="en-US" altLang="en-US" sz="2400" i="1" dirty="0" smtClean="0"/>
              <a:t>How will birth records be obtained?</a:t>
            </a:r>
            <a:endParaRPr lang="en-US" altLang="en-US" sz="2400" i="1" dirty="0"/>
          </a:p>
          <a:p>
            <a:pPr eaLnBrk="1" hangingPunct="1">
              <a:defRPr/>
            </a:pPr>
            <a:r>
              <a:rPr lang="en-US" altLang="en-US" sz="2800" dirty="0" smtClean="0"/>
              <a:t>Like other MTN-016 visits, may occur off site, if mother agrees.  </a:t>
            </a:r>
            <a:endParaRPr lang="en-US" altLang="en-US" sz="2000" i="1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en-US" altLang="en-US" sz="2000" i="1" dirty="0" smtClean="0"/>
              <a:t>Remember to confirm infant consent has been given prior to conducting any study assessments.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altLang="en-US" dirty="0" smtClean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altLang="en-US" dirty="0" smtClean="0"/>
              <a:t>			</a:t>
            </a:r>
            <a:endParaRPr lang="en-US" altLang="en-US" dirty="0" smtClean="0">
              <a:solidFill>
                <a:schemeClr val="accent1"/>
              </a:solidFill>
            </a:endParaRPr>
          </a:p>
        </p:txBody>
      </p:sp>
      <p:pic>
        <p:nvPicPr>
          <p:cNvPr id="15364" name="Picture 5" descr="MTN LOGO_Fin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096000"/>
            <a:ext cx="1169988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407"/>
    </mc:Choice>
    <mc:Fallback xmlns="">
      <p:transition spd="slow" advTm="53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Newborn/Initial Visit	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65288"/>
            <a:ext cx="8229600" cy="4759325"/>
          </a:xfrm>
        </p:spPr>
        <p:txBody>
          <a:bodyPr/>
          <a:lstStyle/>
          <a:p>
            <a:pPr eaLnBrk="1" hangingPunct="1"/>
            <a:r>
              <a:rPr lang="en-US" altLang="en-US" smtClean="0"/>
              <a:t>If the first visit with an infant occurs at month 1, 6, or 12 visit, conduct the follow-up procedures </a:t>
            </a:r>
            <a:r>
              <a:rPr lang="en-US" altLang="en-US" i="1" smtClean="0"/>
              <a:t>plus </a:t>
            </a:r>
            <a:r>
              <a:rPr lang="en-US" altLang="en-US" smtClean="0"/>
              <a:t>the Enrollment CRF and Missed Visit CRFs for any visits not conducted.  Do not repeat procedures within the visit window.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mtClean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mtClean="0"/>
              <a:t>			</a:t>
            </a:r>
            <a:endParaRPr lang="en-US" altLang="en-US" smtClean="0">
              <a:solidFill>
                <a:schemeClr val="accent1"/>
              </a:solidFill>
            </a:endParaRPr>
          </a:p>
        </p:txBody>
      </p:sp>
      <p:pic>
        <p:nvPicPr>
          <p:cNvPr id="17412" name="Picture 5" descr="MTN LOGO_Fin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096000"/>
            <a:ext cx="1169988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20"/>
    </mc:Choice>
    <mc:Fallback xmlns="">
      <p:transition spd="slow" advTm="31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Newborn/Initial Visit Procedures</a:t>
            </a:r>
          </a:p>
        </p:txBody>
      </p:sp>
      <p:sp>
        <p:nvSpPr>
          <p:cNvPr id="31539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76400"/>
            <a:ext cx="8229600" cy="5029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altLang="en-US" sz="2400" b="1" dirty="0" smtClean="0"/>
              <a:t>Confirm</a:t>
            </a:r>
            <a:r>
              <a:rPr lang="en-US" altLang="en-US" sz="2400" dirty="0" smtClean="0"/>
              <a:t> or Obtain Informed Consent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400" dirty="0" smtClean="0"/>
              <a:t>Eligibility assessment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400" dirty="0" smtClean="0"/>
              <a:t>Infant PTID assignment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400" dirty="0" smtClean="0"/>
              <a:t>Collect Locator Information </a:t>
            </a:r>
            <a:r>
              <a:rPr lang="en-US" altLang="en-US" sz="2400" i="1" dirty="0" smtClean="0"/>
              <a:t>(can be same as mother, but should be updated at infant visits)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400" dirty="0" smtClean="0"/>
              <a:t>Collect Medical History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400" dirty="0" smtClean="0"/>
              <a:t>Collect Medication History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400" dirty="0" smtClean="0"/>
              <a:t>Physical Exam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400" dirty="0" smtClean="0"/>
              <a:t>As Indicated: 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altLang="en-US" sz="2400" dirty="0" smtClean="0"/>
              <a:t>Major Malformation Assessment Worksheet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altLang="en-US" sz="2400" dirty="0" smtClean="0"/>
              <a:t>Photographic Documentation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altLang="en-US" sz="2400" dirty="0" smtClean="0"/>
              <a:t>Social Harms Assessment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altLang="en-US" sz="2400" dirty="0" smtClean="0"/>
              <a:t>Infant HIV testing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400" dirty="0" smtClean="0"/>
              <a:t>Reimbursement, Schedule next visit</a:t>
            </a:r>
          </a:p>
          <a:p>
            <a:pPr marL="471487" lvl="1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n-US" altLang="en-US" sz="2400" dirty="0" smtClean="0"/>
          </a:p>
        </p:txBody>
      </p:sp>
      <p:pic>
        <p:nvPicPr>
          <p:cNvPr id="19460" name="Picture 5" descr="MTN LOGO_Fin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096000"/>
            <a:ext cx="1169988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279"/>
    </mc:Choice>
    <mc:Fallback xmlns="">
      <p:transition spd="slow" advTm="69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smtClean="0"/>
              <a:t>Eligibility Documentation - Infant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152400" y="1979613"/>
            <a:ext cx="3505200" cy="4573587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altLang="en-US" sz="2800" smtClean="0">
                <a:latin typeface="Calibri" panose="020F0502020204030204" pitchFamily="34" charset="0"/>
              </a:rPr>
              <a:t>If an eligibility checklist tool is not used, all inclusion/exclusion criteria must be clearly documented in the chart notes.</a:t>
            </a: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371600"/>
            <a:ext cx="555625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91"/>
    </mc:Choice>
    <mc:Fallback xmlns="">
      <p:transition spd="slow" advTm="29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20.2|5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3|23.3"/>
</p:tagLst>
</file>

<file path=ppt/theme/theme1.xml><?xml version="1.0" encoding="utf-8"?>
<a:theme xmlns:a="http://schemas.openxmlformats.org/drawingml/2006/main" name="1_Quadrant">
  <a:themeElements>
    <a:clrScheme name="1_Quadrant 12">
      <a:dk1>
        <a:srgbClr val="000000"/>
      </a:dk1>
      <a:lt1>
        <a:srgbClr val="FFFFFF"/>
      </a:lt1>
      <a:dk2>
        <a:srgbClr val="000000"/>
      </a:dk2>
      <a:lt2>
        <a:srgbClr val="669900"/>
      </a:lt2>
      <a:accent1>
        <a:srgbClr val="800080"/>
      </a:accent1>
      <a:accent2>
        <a:srgbClr val="800080"/>
      </a:accent2>
      <a:accent3>
        <a:srgbClr val="FFFFFF"/>
      </a:accent3>
      <a:accent4>
        <a:srgbClr val="000000"/>
      </a:accent4>
      <a:accent5>
        <a:srgbClr val="C0AAC0"/>
      </a:accent5>
      <a:accent6>
        <a:srgbClr val="730073"/>
      </a:accent6>
      <a:hlink>
        <a:srgbClr val="996633"/>
      </a:hlink>
      <a:folHlink>
        <a:srgbClr val="993300"/>
      </a:folHlink>
    </a:clrScheme>
    <a:fontScheme name="1_Quadra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Quadrant 1">
        <a:dk1>
          <a:srgbClr val="5C5674"/>
        </a:dk1>
        <a:lt1>
          <a:srgbClr val="FFFFFF"/>
        </a:lt1>
        <a:dk2>
          <a:srgbClr val="85986A"/>
        </a:dk2>
        <a:lt2>
          <a:srgbClr val="FFFFFF"/>
        </a:lt2>
        <a:accent1>
          <a:srgbClr val="666633"/>
        </a:accent1>
        <a:accent2>
          <a:srgbClr val="ADC5B8"/>
        </a:accent2>
        <a:accent3>
          <a:srgbClr val="C2CAB9"/>
        </a:accent3>
        <a:accent4>
          <a:srgbClr val="DADADA"/>
        </a:accent4>
        <a:accent5>
          <a:srgbClr val="B8B8AD"/>
        </a:accent5>
        <a:accent6>
          <a:srgbClr val="9CB2A6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Quadrant 2">
        <a:dk1>
          <a:srgbClr val="000000"/>
        </a:dk1>
        <a:lt1>
          <a:srgbClr val="FFFFFF"/>
        </a:lt1>
        <a:dk2>
          <a:srgbClr val="420000"/>
        </a:dk2>
        <a:lt2>
          <a:srgbClr val="660000"/>
        </a:lt2>
        <a:accent1>
          <a:srgbClr val="CCCC00"/>
        </a:accent1>
        <a:accent2>
          <a:srgbClr val="999966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8A8A5C"/>
        </a:accent6>
        <a:hlink>
          <a:srgbClr val="996633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Quadrant 3">
        <a:dk1>
          <a:srgbClr val="618052"/>
        </a:dk1>
        <a:lt1>
          <a:srgbClr val="FFFFE3"/>
        </a:lt1>
        <a:dk2>
          <a:srgbClr val="162E36"/>
        </a:dk2>
        <a:lt2>
          <a:srgbClr val="FFFFFF"/>
        </a:lt2>
        <a:accent1>
          <a:srgbClr val="336699"/>
        </a:accent1>
        <a:accent2>
          <a:srgbClr val="69888B"/>
        </a:accent2>
        <a:accent3>
          <a:srgbClr val="ABADAE"/>
        </a:accent3>
        <a:accent4>
          <a:srgbClr val="DADAC2"/>
        </a:accent4>
        <a:accent5>
          <a:srgbClr val="ADB8CA"/>
        </a:accent5>
        <a:accent6>
          <a:srgbClr val="5E7B7D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Quadrant 4">
        <a:dk1>
          <a:srgbClr val="000000"/>
        </a:dk1>
        <a:lt1>
          <a:srgbClr val="FFFFFF"/>
        </a:lt1>
        <a:dk2>
          <a:srgbClr val="000000"/>
        </a:dk2>
        <a:lt2>
          <a:srgbClr val="CC0000"/>
        </a:lt2>
        <a:accent1>
          <a:srgbClr val="FFCC00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2D5CB9"/>
        </a:accent6>
        <a:hlink>
          <a:srgbClr val="666699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Quadrant 5">
        <a:dk1>
          <a:srgbClr val="666699"/>
        </a:dk1>
        <a:lt1>
          <a:srgbClr val="FFFFFF"/>
        </a:lt1>
        <a:dk2>
          <a:srgbClr val="000033"/>
        </a:dk2>
        <a:lt2>
          <a:srgbClr val="FFFFFF"/>
        </a:lt2>
        <a:accent1>
          <a:srgbClr val="9966FF"/>
        </a:accent1>
        <a:accent2>
          <a:srgbClr val="CCCCFF"/>
        </a:accent2>
        <a:accent3>
          <a:srgbClr val="AAAAAD"/>
        </a:accent3>
        <a:accent4>
          <a:srgbClr val="DADADA"/>
        </a:accent4>
        <a:accent5>
          <a:srgbClr val="CAB8FF"/>
        </a:accent5>
        <a:accent6>
          <a:srgbClr val="B9B9E7"/>
        </a:accent6>
        <a:hlink>
          <a:srgbClr val="CC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Quadrant 6">
        <a:dk1>
          <a:srgbClr val="000000"/>
        </a:dk1>
        <a:lt1>
          <a:srgbClr val="FFFFFF"/>
        </a:lt1>
        <a:dk2>
          <a:srgbClr val="000000"/>
        </a:dk2>
        <a:lt2>
          <a:srgbClr val="669966"/>
        </a:lt2>
        <a:accent1>
          <a:srgbClr val="CCCC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8AB9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Quadrant 7">
        <a:dk1>
          <a:srgbClr val="0099CC"/>
        </a:dk1>
        <a:lt1>
          <a:srgbClr val="FFFFFF"/>
        </a:lt1>
        <a:dk2>
          <a:srgbClr val="000099"/>
        </a:dk2>
        <a:lt2>
          <a:srgbClr val="FFFFFF"/>
        </a:lt2>
        <a:accent1>
          <a:srgbClr val="0099CC"/>
        </a:accent1>
        <a:accent2>
          <a:srgbClr val="6600FF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5C00E7"/>
        </a:accent6>
        <a:hlink>
          <a:srgbClr val="FFCC00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Quadrant 8">
        <a:dk1>
          <a:srgbClr val="000033"/>
        </a:dk1>
        <a:lt1>
          <a:srgbClr val="FFFFFF"/>
        </a:lt1>
        <a:dk2>
          <a:srgbClr val="003366"/>
        </a:dk2>
        <a:lt2>
          <a:srgbClr val="275C6D"/>
        </a:lt2>
        <a:accent1>
          <a:srgbClr val="A7D2DF"/>
        </a:accent1>
        <a:accent2>
          <a:srgbClr val="108DA6"/>
        </a:accent2>
        <a:accent3>
          <a:srgbClr val="FFFFFF"/>
        </a:accent3>
        <a:accent4>
          <a:srgbClr val="00002A"/>
        </a:accent4>
        <a:accent5>
          <a:srgbClr val="D0E5EC"/>
        </a:accent5>
        <a:accent6>
          <a:srgbClr val="0D7F96"/>
        </a:accent6>
        <a:hlink>
          <a:srgbClr val="666699"/>
        </a:hlink>
        <a:folHlink>
          <a:srgbClr val="99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Quadrant 9">
        <a:dk1>
          <a:srgbClr val="CC3300"/>
        </a:dk1>
        <a:lt1>
          <a:srgbClr val="FFFFFF"/>
        </a:lt1>
        <a:dk2>
          <a:srgbClr val="000000"/>
        </a:dk2>
        <a:lt2>
          <a:srgbClr val="FFFFCC"/>
        </a:lt2>
        <a:accent1>
          <a:srgbClr val="FF9900"/>
        </a:accent1>
        <a:accent2>
          <a:srgbClr val="9933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8A2D00"/>
        </a:accent6>
        <a:hlink>
          <a:srgbClr val="CEC5A2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Quadrant 10">
        <a:dk1>
          <a:srgbClr val="000000"/>
        </a:dk1>
        <a:lt1>
          <a:srgbClr val="FFFFFF"/>
        </a:lt1>
        <a:dk2>
          <a:srgbClr val="420000"/>
        </a:dk2>
        <a:lt2>
          <a:srgbClr val="669900"/>
        </a:lt2>
        <a:accent1>
          <a:srgbClr val="800080"/>
        </a:accent1>
        <a:accent2>
          <a:srgbClr val="999966"/>
        </a:accent2>
        <a:accent3>
          <a:srgbClr val="FFFFFF"/>
        </a:accent3>
        <a:accent4>
          <a:srgbClr val="000000"/>
        </a:accent4>
        <a:accent5>
          <a:srgbClr val="C0AAC0"/>
        </a:accent5>
        <a:accent6>
          <a:srgbClr val="8A8A5C"/>
        </a:accent6>
        <a:hlink>
          <a:srgbClr val="996633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Quadrant 11">
        <a:dk1>
          <a:srgbClr val="000000"/>
        </a:dk1>
        <a:lt1>
          <a:srgbClr val="FFFFFF"/>
        </a:lt1>
        <a:dk2>
          <a:srgbClr val="420000"/>
        </a:dk2>
        <a:lt2>
          <a:srgbClr val="669900"/>
        </a:lt2>
        <a:accent1>
          <a:srgbClr val="800080"/>
        </a:accent1>
        <a:accent2>
          <a:srgbClr val="800080"/>
        </a:accent2>
        <a:accent3>
          <a:srgbClr val="FFFFFF"/>
        </a:accent3>
        <a:accent4>
          <a:srgbClr val="000000"/>
        </a:accent4>
        <a:accent5>
          <a:srgbClr val="C0AAC0"/>
        </a:accent5>
        <a:accent6>
          <a:srgbClr val="730073"/>
        </a:accent6>
        <a:hlink>
          <a:srgbClr val="996633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Quadrant 12">
        <a:dk1>
          <a:srgbClr val="000000"/>
        </a:dk1>
        <a:lt1>
          <a:srgbClr val="FFFFFF"/>
        </a:lt1>
        <a:dk2>
          <a:srgbClr val="000000"/>
        </a:dk2>
        <a:lt2>
          <a:srgbClr val="669900"/>
        </a:lt2>
        <a:accent1>
          <a:srgbClr val="800080"/>
        </a:accent1>
        <a:accent2>
          <a:srgbClr val="800080"/>
        </a:accent2>
        <a:accent3>
          <a:srgbClr val="FFFFFF"/>
        </a:accent3>
        <a:accent4>
          <a:srgbClr val="000000"/>
        </a:accent4>
        <a:accent5>
          <a:srgbClr val="C0AAC0"/>
        </a:accent5>
        <a:accent6>
          <a:srgbClr val="730073"/>
        </a:accent6>
        <a:hlink>
          <a:srgbClr val="996633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3577</TotalTime>
  <Words>1495</Words>
  <Application>Microsoft Office PowerPoint</Application>
  <PresentationFormat>On-screen Show (4:3)</PresentationFormat>
  <Paragraphs>211</Paragraphs>
  <Slides>30</Slides>
  <Notes>25</Notes>
  <HiddenSlides>0</HiddenSlides>
  <MMClips>30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</vt:lpstr>
      <vt:lpstr>Garamond</vt:lpstr>
      <vt:lpstr>Times New Roman</vt:lpstr>
      <vt:lpstr>Wingdings</vt:lpstr>
      <vt:lpstr>1_Quadrant</vt:lpstr>
      <vt:lpstr>MTN-016</vt:lpstr>
      <vt:lpstr>MTN-016: Inclusion/Exclusion</vt:lpstr>
      <vt:lpstr>Question</vt:lpstr>
      <vt:lpstr>Visit Schedule:</vt:lpstr>
      <vt:lpstr>PowerPoint Presentation</vt:lpstr>
      <vt:lpstr>Newborn/Initial Visit </vt:lpstr>
      <vt:lpstr>Newborn/Initial Visit </vt:lpstr>
      <vt:lpstr>Newborn/Initial Visit Procedures</vt:lpstr>
      <vt:lpstr>Eligibility Documentation - Infant</vt:lpstr>
      <vt:lpstr>Newborn Initial Visit Checklist</vt:lpstr>
      <vt:lpstr>Medical &amp; Medication History</vt:lpstr>
      <vt:lpstr>Physical Exam</vt:lpstr>
      <vt:lpstr>Infant Exam Training Videos</vt:lpstr>
      <vt:lpstr>Assessing Infant Growth</vt:lpstr>
      <vt:lpstr>Assessing Infant Growth</vt:lpstr>
      <vt:lpstr>PowerPoint Presentation</vt:lpstr>
      <vt:lpstr>Infant Follow-Up Visit Procedures</vt:lpstr>
      <vt:lpstr>Infant: Months 1, 6 and 12</vt:lpstr>
      <vt:lpstr>PowerPoint Presentation</vt:lpstr>
      <vt:lpstr>Additional Procedures at M12</vt:lpstr>
      <vt:lpstr>Interim Visits - Infant</vt:lpstr>
      <vt:lpstr>Interim Visit Procedures</vt:lpstr>
      <vt:lpstr>PowerPoint Presentation</vt:lpstr>
      <vt:lpstr>Infant Visit Scenario 1</vt:lpstr>
      <vt:lpstr>PowerPoint Presentation</vt:lpstr>
      <vt:lpstr>Infant Visit Scenario 2</vt:lpstr>
      <vt:lpstr>Infant Visit Scenario 2</vt:lpstr>
      <vt:lpstr>Infant Visit Scenario 3</vt:lpstr>
      <vt:lpstr>Infant Visit Scenario 3</vt:lpstr>
      <vt:lpstr>PowerPoint Presentation</vt:lpstr>
    </vt:vector>
  </TitlesOfParts>
  <Company>MTN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Microbicides 2008</dc:title>
  <dc:creator>rullcm</dc:creator>
  <cp:lastModifiedBy>Rachel Scheckter</cp:lastModifiedBy>
  <cp:revision>210</cp:revision>
  <cp:lastPrinted>2010-04-23T19:43:33Z</cp:lastPrinted>
  <dcterms:created xsi:type="dcterms:W3CDTF">2008-01-29T12:38:48Z</dcterms:created>
  <dcterms:modified xsi:type="dcterms:W3CDTF">2014-11-07T19:35:47Z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-521403640</vt:i4>
  </property>
  <property fmtid="{D5CDD505-2E9C-101B-9397-08002B2CF9AE}" pid="3" name="_NewReviewCycle">
    <vt:lpwstr/>
  </property>
  <property fmtid="{D5CDD505-2E9C-101B-9397-08002B2CF9AE}" pid="4" name="_EmailSubject">
    <vt:lpwstr>MTN-016 training 4 of 5</vt:lpwstr>
  </property>
  <property fmtid="{D5CDD505-2E9C-101B-9397-08002B2CF9AE}" pid="5" name="_AuthorEmail">
    <vt:lpwstr>RScheckter@fhi360.org</vt:lpwstr>
  </property>
  <property fmtid="{D5CDD505-2E9C-101B-9397-08002B2CF9AE}" pid="6" name="_AuthorEmailDisplayName">
    <vt:lpwstr>Rachel Scheckter</vt:lpwstr>
  </property>
</Properties>
</file>